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 roundtripDataSignature="AMtx7mhIW1vasxSCICHEJn9FcLUkCHOE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customschemas.google.com/relationships/presentationmetadata" Target="meta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c3976de6e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c3976de6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9b4330da6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9b4330da6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615708312e_0_129"/>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2615708312e_0_129"/>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2615708312e_0_1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615708312e_0_164"/>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2615708312e_0_164"/>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2615708312e_0_1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615708312e_0_1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2615708312e_0_1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2615708312e_0_17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g2615708312e_0_17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2615708312e_0_17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2615708312e_0_1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615708312e_0_13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2615708312e_0_1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615708312e_0_13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2615708312e_0_13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2615708312e_0_1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615708312e_0_14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2615708312e_0_140"/>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2615708312e_0_140"/>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2615708312e_0_1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615708312e_0_14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2615708312e_0_14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615708312e_0_14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2615708312e_0_148"/>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2615708312e_0_1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615708312e_0_152"/>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2615708312e_0_15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615708312e_0_15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2615708312e_0_155"/>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2615708312e_0_155"/>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2615708312e_0_155"/>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g2615708312e_0_1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615708312e_0_161"/>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2615708312e_0_16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615708312e_0_1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2615708312e_0_1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g2615708312e_0_1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drive.google.com/file/d/11Cec3EyPAEBrbD9Hfq6u5kr_Z19E5h8T/view" TargetMode="External"/><Relationship Id="rId4" Type="http://schemas.openxmlformats.org/officeDocument/2006/relationships/image" Target="../media/image2.jp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drive.google.com/file/d/11NGXok5FyCZKmpfCG9LUEg3fVasHpPRt/view" TargetMode="External"/><Relationship Id="rId4" Type="http://schemas.openxmlformats.org/officeDocument/2006/relationships/image" Target="../media/image6.jpg"/><Relationship Id="rId5"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1524000" y="2430450"/>
            <a:ext cx="9144000" cy="193080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sz="5400"/>
              <a:t>Brain Artery Network Biobank</a:t>
            </a:r>
            <a:br>
              <a:rPr lang="en-US" sz="5400"/>
            </a:br>
            <a:r>
              <a:rPr lang="en-US" sz="4066"/>
              <a:t>Web-</a:t>
            </a:r>
            <a:r>
              <a:rPr lang="en-US" sz="4066"/>
              <a:t>based</a:t>
            </a:r>
            <a:r>
              <a:rPr lang="en-US" sz="5066"/>
              <a:t> </a:t>
            </a:r>
            <a:r>
              <a:rPr lang="en-US" sz="4066"/>
              <a:t>GUI Technology Review</a:t>
            </a:r>
            <a:endParaRPr sz="4766"/>
          </a:p>
        </p:txBody>
      </p:sp>
      <p:sp>
        <p:nvSpPr>
          <p:cNvPr id="61" name="Google Shape;61;p1"/>
          <p:cNvSpPr txBox="1"/>
          <p:nvPr>
            <p:ph idx="1" type="subTitle"/>
          </p:nvPr>
        </p:nvSpPr>
        <p:spPr>
          <a:xfrm>
            <a:off x="1524000" y="412658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None/>
            </a:pPr>
            <a:r>
              <a:rPr lang="en-US" sz="2000"/>
              <a:t>Presentation by Kaiyu Zhang, Sharan Ranjit, David Prendez, and Cherin Lim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latin typeface="Calibri"/>
                <a:ea typeface="Calibri"/>
                <a:cs typeface="Calibri"/>
                <a:sym typeface="Calibri"/>
              </a:rPr>
              <a:t>Background</a:t>
            </a:r>
            <a:endParaRPr sz="4400">
              <a:latin typeface="Calibri"/>
              <a:ea typeface="Calibri"/>
              <a:cs typeface="Calibri"/>
              <a:sym typeface="Calibri"/>
            </a:endParaRPr>
          </a:p>
        </p:txBody>
      </p:sp>
      <p:sp>
        <p:nvSpPr>
          <p:cNvPr id="67" name="Google Shape;6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en-US" sz="2500">
                <a:solidFill>
                  <a:schemeClr val="dk1"/>
                </a:solidFill>
              </a:rPr>
              <a:t>Our application</a:t>
            </a:r>
            <a:endParaRPr b="1" sz="2500">
              <a:solidFill>
                <a:schemeClr val="dk1"/>
              </a:solidFill>
            </a:endParaRPr>
          </a:p>
          <a:p>
            <a:pPr indent="0" lvl="0" marL="0" rtl="0" algn="l">
              <a:lnSpc>
                <a:spcPct val="115000"/>
              </a:lnSpc>
              <a:spcBef>
                <a:spcPts val="0"/>
              </a:spcBef>
              <a:spcAft>
                <a:spcPts val="0"/>
              </a:spcAft>
              <a:buNone/>
            </a:pPr>
            <a:r>
              <a:rPr lang="en-US" sz="2000">
                <a:solidFill>
                  <a:schemeClr val="dk1"/>
                </a:solidFill>
              </a:rPr>
              <a:t>Our project aims to create an accessible, large-scale, and open-source web platform that enables users to explore and visualize complex brain artery network structures and their associated analysis plots online with ease and precision.</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b="1" lang="en-US" sz="2500">
                <a:solidFill>
                  <a:schemeClr val="dk1"/>
                </a:solidFill>
              </a:rPr>
              <a:t>Why do we need a web-based GUI design tool?</a:t>
            </a:r>
            <a:endParaRPr b="1" sz="2500">
              <a:solidFill>
                <a:schemeClr val="dk1"/>
              </a:solidFill>
            </a:endParaRPr>
          </a:p>
          <a:p>
            <a:pPr indent="0" lvl="0" marL="0" rtl="0" algn="l">
              <a:lnSpc>
                <a:spcPct val="115000"/>
              </a:lnSpc>
              <a:spcBef>
                <a:spcPts val="0"/>
              </a:spcBef>
              <a:spcAft>
                <a:spcPts val="1600"/>
              </a:spcAft>
              <a:buNone/>
            </a:pPr>
            <a:r>
              <a:rPr lang="en-US" sz="2100">
                <a:solidFill>
                  <a:schemeClr val="dk1"/>
                </a:solidFill>
              </a:rPr>
              <a:t>We need a tool to craft interactive web applications swiftly. Its user-friendly approach allows for the seamless integration of complex datasets and analytical visualizations, ensuring that our platform is not only powerful in its analytical capabilities but also intuitive for users to navigate and utilize effectively.</a:t>
            </a:r>
            <a:endParaRPr sz="2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3"/>
          <p:cNvSpPr txBox="1"/>
          <p:nvPr>
            <p:ph type="title"/>
          </p:nvPr>
        </p:nvSpPr>
        <p:spPr>
          <a:xfrm>
            <a:off x="876800" y="113288"/>
            <a:ext cx="10515600" cy="1133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b="0" i="0" lang="en-US" sz="5200" u="none" cap="none" strike="noStrike">
                <a:latin typeface="Calibri"/>
                <a:ea typeface="Calibri"/>
                <a:cs typeface="Calibri"/>
                <a:sym typeface="Calibri"/>
              </a:rPr>
              <a:t>GUI </a:t>
            </a:r>
            <a:r>
              <a:rPr lang="en-US" sz="5200">
                <a:latin typeface="Calibri"/>
                <a:ea typeface="Calibri"/>
                <a:cs typeface="Calibri"/>
                <a:sym typeface="Calibri"/>
              </a:rPr>
              <a:t>Packages C</a:t>
            </a:r>
            <a:r>
              <a:rPr b="0" i="0" lang="en-US" sz="5200" u="none" cap="none" strike="noStrike">
                <a:latin typeface="Calibri"/>
                <a:ea typeface="Calibri"/>
                <a:cs typeface="Calibri"/>
                <a:sym typeface="Calibri"/>
              </a:rPr>
              <a:t>onsidered</a:t>
            </a:r>
            <a:endParaRPr sz="5200"/>
          </a:p>
        </p:txBody>
      </p:sp>
      <p:sp>
        <p:nvSpPr>
          <p:cNvPr id="73" name="Google Shape;73;p3"/>
          <p:cNvSpPr/>
          <p:nvPr/>
        </p:nvSpPr>
        <p:spPr>
          <a:xfrm>
            <a:off x="841475" y="2517275"/>
            <a:ext cx="3083938" cy="888900"/>
          </a:xfrm>
          <a:prstGeom prst="rect">
            <a:avLst/>
          </a:prstGeom>
          <a:solidFill>
            <a:srgbClr val="E06666"/>
          </a:solidFill>
          <a:ln cap="flat" cmpd="sng" w="12700">
            <a:solidFill>
              <a:srgbClr val="E06666"/>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5200"/>
              <a:buFont typeface="Calibri"/>
              <a:buNone/>
            </a:pPr>
            <a:r>
              <a:rPr lang="en-US" sz="4600">
                <a:solidFill>
                  <a:schemeClr val="lt1"/>
                </a:solidFill>
                <a:latin typeface="Calibri"/>
                <a:ea typeface="Calibri"/>
                <a:cs typeface="Calibri"/>
                <a:sym typeface="Calibri"/>
              </a:rPr>
              <a:t>Streamlit</a:t>
            </a:r>
            <a:endParaRPr sz="4600">
              <a:solidFill>
                <a:schemeClr val="dk1"/>
              </a:solidFill>
            </a:endParaRPr>
          </a:p>
          <a:p>
            <a:pPr indent="0" lvl="0" marL="0" rtl="0" algn="l">
              <a:spcBef>
                <a:spcPts val="0"/>
              </a:spcBef>
              <a:spcAft>
                <a:spcPts val="0"/>
              </a:spcAft>
              <a:buNone/>
            </a:pPr>
            <a:r>
              <a:t/>
            </a:r>
            <a:endParaRPr sz="4600"/>
          </a:p>
        </p:txBody>
      </p:sp>
      <p:sp>
        <p:nvSpPr>
          <p:cNvPr id="74" name="Google Shape;74;p3"/>
          <p:cNvSpPr/>
          <p:nvPr/>
        </p:nvSpPr>
        <p:spPr>
          <a:xfrm>
            <a:off x="841475" y="3406200"/>
            <a:ext cx="3083938" cy="3007500"/>
          </a:xfrm>
          <a:prstGeom prst="rect">
            <a:avLst/>
          </a:prstGeom>
          <a:solidFill>
            <a:srgbClr val="F4CCCC"/>
          </a:solidFill>
          <a:ln cap="flat" cmpd="sng" w="12700">
            <a:solidFill>
              <a:srgbClr val="F4CCCC">
                <a:alpha val="89803"/>
              </a:srgbClr>
            </a:solidFill>
            <a:prstDash val="solid"/>
            <a:miter lim="800000"/>
            <a:headEnd len="sm" w="sm" type="none"/>
            <a:tailEnd len="sm" w="sm" type="none"/>
          </a:ln>
        </p:spPr>
        <p:txBody>
          <a:bodyPr anchorCtr="0" anchor="t" bIns="91425" lIns="91425" spcFirstLastPara="1" rIns="91425" wrap="square" tIns="91425">
            <a:noAutofit/>
          </a:bodyPr>
          <a:lstStyle/>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Quick prototyping</a:t>
            </a:r>
            <a:endParaRPr sz="2100">
              <a:solidFill>
                <a:schemeClr val="dk1"/>
              </a:solidFill>
              <a:latin typeface="Calibri"/>
              <a:ea typeface="Calibri"/>
              <a:cs typeface="Calibri"/>
              <a:sym typeface="Calibri"/>
            </a:endParaRPr>
          </a:p>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Data caching &amp; High speed</a:t>
            </a:r>
            <a:endParaRPr sz="2100">
              <a:solidFill>
                <a:schemeClr val="dk1"/>
              </a:solidFill>
              <a:latin typeface="Calibri"/>
              <a:ea typeface="Calibri"/>
              <a:cs typeface="Calibri"/>
              <a:sym typeface="Calibri"/>
            </a:endParaRPr>
          </a:p>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Minimal setup</a:t>
            </a:r>
            <a:endParaRPr sz="2100">
              <a:solidFill>
                <a:schemeClr val="dk1"/>
              </a:solidFill>
              <a:latin typeface="Calibri"/>
              <a:ea typeface="Calibri"/>
              <a:cs typeface="Calibri"/>
              <a:sym typeface="Calibri"/>
            </a:endParaRPr>
          </a:p>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Community &amp; Ecosystem</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75" name="Google Shape;75;p3"/>
          <p:cNvSpPr/>
          <p:nvPr/>
        </p:nvSpPr>
        <p:spPr>
          <a:xfrm>
            <a:off x="4277150" y="2517275"/>
            <a:ext cx="3819900" cy="8889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5200"/>
              <a:buFont typeface="Calibri"/>
              <a:buNone/>
            </a:pPr>
            <a:r>
              <a:rPr lang="en-US" sz="4600">
                <a:solidFill>
                  <a:schemeClr val="lt1"/>
                </a:solidFill>
                <a:latin typeface="Calibri"/>
                <a:ea typeface="Calibri"/>
                <a:cs typeface="Calibri"/>
                <a:sym typeface="Calibri"/>
              </a:rPr>
              <a:t>Dash by Plotly</a:t>
            </a:r>
            <a:endParaRPr sz="800">
              <a:solidFill>
                <a:schemeClr val="dk1"/>
              </a:solidFill>
            </a:endParaRPr>
          </a:p>
          <a:p>
            <a:pPr indent="0" lvl="0" marL="0" rtl="0" algn="l">
              <a:spcBef>
                <a:spcPts val="0"/>
              </a:spcBef>
              <a:spcAft>
                <a:spcPts val="0"/>
              </a:spcAft>
              <a:buNone/>
            </a:pPr>
            <a:r>
              <a:t/>
            </a:r>
            <a:endParaRPr/>
          </a:p>
        </p:txBody>
      </p:sp>
      <p:sp>
        <p:nvSpPr>
          <p:cNvPr id="76" name="Google Shape;76;p3"/>
          <p:cNvSpPr/>
          <p:nvPr/>
        </p:nvSpPr>
        <p:spPr>
          <a:xfrm>
            <a:off x="4277150" y="3406225"/>
            <a:ext cx="3819900" cy="3007500"/>
          </a:xfrm>
          <a:prstGeom prst="rect">
            <a:avLst/>
          </a:prstGeom>
          <a:solidFill>
            <a:srgbClr val="C9DAF8"/>
          </a:solidFill>
          <a:ln cap="flat" cmpd="sng" w="12700">
            <a:solidFill>
              <a:srgbClr val="CFE2F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Interactive visualization</a:t>
            </a:r>
            <a:endParaRPr sz="2100">
              <a:solidFill>
                <a:schemeClr val="dk1"/>
              </a:solidFill>
              <a:latin typeface="Calibri"/>
              <a:ea typeface="Calibri"/>
              <a:cs typeface="Calibri"/>
              <a:sym typeface="Calibri"/>
            </a:endParaRPr>
          </a:p>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Plotly integration</a:t>
            </a:r>
            <a:endParaRPr sz="2100">
              <a:solidFill>
                <a:schemeClr val="dk1"/>
              </a:solidFill>
              <a:latin typeface="Calibri"/>
              <a:ea typeface="Calibri"/>
              <a:cs typeface="Calibri"/>
              <a:sym typeface="Calibri"/>
            </a:endParaRPr>
          </a:p>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Better for enterprise support</a:t>
            </a:r>
            <a:endParaRPr sz="2100">
              <a:solidFill>
                <a:schemeClr val="dk1"/>
              </a:solidFill>
              <a:latin typeface="Calibri"/>
              <a:ea typeface="Calibri"/>
              <a:cs typeface="Calibri"/>
              <a:sym typeface="Calibri"/>
            </a:endParaRPr>
          </a:p>
          <a:p>
            <a:pPr indent="0" lvl="0" marL="914400" rtl="0" algn="l">
              <a:lnSpc>
                <a:spcPct val="150000"/>
              </a:lnSpc>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77" name="Google Shape;77;p3"/>
          <p:cNvPicPr preferRelativeResize="0"/>
          <p:nvPr/>
        </p:nvPicPr>
        <p:blipFill>
          <a:blip r:embed="rId3">
            <a:alphaModFix/>
          </a:blip>
          <a:stretch>
            <a:fillRect/>
          </a:stretch>
        </p:blipFill>
        <p:spPr>
          <a:xfrm>
            <a:off x="1589024" y="1511025"/>
            <a:ext cx="1518925" cy="889024"/>
          </a:xfrm>
          <a:prstGeom prst="rect">
            <a:avLst/>
          </a:prstGeom>
          <a:noFill/>
          <a:ln>
            <a:noFill/>
          </a:ln>
        </p:spPr>
      </p:pic>
      <p:pic>
        <p:nvPicPr>
          <p:cNvPr id="78" name="Google Shape;78;p3"/>
          <p:cNvPicPr preferRelativeResize="0"/>
          <p:nvPr/>
        </p:nvPicPr>
        <p:blipFill>
          <a:blip r:embed="rId4">
            <a:alphaModFix/>
          </a:blip>
          <a:stretch>
            <a:fillRect/>
          </a:stretch>
        </p:blipFill>
        <p:spPr>
          <a:xfrm>
            <a:off x="5414950" y="1788488"/>
            <a:ext cx="1362081" cy="611538"/>
          </a:xfrm>
          <a:prstGeom prst="rect">
            <a:avLst/>
          </a:prstGeom>
          <a:noFill/>
          <a:ln>
            <a:noFill/>
          </a:ln>
        </p:spPr>
      </p:pic>
      <p:pic>
        <p:nvPicPr>
          <p:cNvPr id="79" name="Google Shape;79;p3"/>
          <p:cNvPicPr preferRelativeResize="0"/>
          <p:nvPr/>
        </p:nvPicPr>
        <p:blipFill>
          <a:blip r:embed="rId5">
            <a:alphaModFix/>
          </a:blip>
          <a:stretch>
            <a:fillRect/>
          </a:stretch>
        </p:blipFill>
        <p:spPr>
          <a:xfrm>
            <a:off x="9759738" y="1751760"/>
            <a:ext cx="685025" cy="685025"/>
          </a:xfrm>
          <a:prstGeom prst="rect">
            <a:avLst/>
          </a:prstGeom>
          <a:noFill/>
          <a:ln>
            <a:noFill/>
          </a:ln>
        </p:spPr>
      </p:pic>
      <p:sp>
        <p:nvSpPr>
          <p:cNvPr id="80" name="Google Shape;80;p3"/>
          <p:cNvSpPr/>
          <p:nvPr/>
        </p:nvSpPr>
        <p:spPr>
          <a:xfrm>
            <a:off x="8473250" y="2517275"/>
            <a:ext cx="3258000" cy="888900"/>
          </a:xfrm>
          <a:prstGeom prst="rect">
            <a:avLst/>
          </a:prstGeom>
          <a:solidFill>
            <a:srgbClr val="FF9900"/>
          </a:solidFill>
          <a:ln cap="flat" cmpd="sng" w="12700">
            <a:solidFill>
              <a:srgbClr val="FF99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600">
                <a:solidFill>
                  <a:schemeClr val="lt1"/>
                </a:solidFill>
                <a:latin typeface="Calibri"/>
                <a:ea typeface="Calibri"/>
                <a:cs typeface="Calibri"/>
                <a:sym typeface="Calibri"/>
              </a:rPr>
              <a:t>D3</a:t>
            </a:r>
            <a:endParaRPr/>
          </a:p>
        </p:txBody>
      </p:sp>
      <p:sp>
        <p:nvSpPr>
          <p:cNvPr id="81" name="Google Shape;81;p3"/>
          <p:cNvSpPr/>
          <p:nvPr/>
        </p:nvSpPr>
        <p:spPr>
          <a:xfrm>
            <a:off x="8473250" y="3406225"/>
            <a:ext cx="3258000" cy="3007500"/>
          </a:xfrm>
          <a:prstGeom prst="rect">
            <a:avLst/>
          </a:prstGeom>
          <a:solidFill>
            <a:srgbClr val="FCE5CD"/>
          </a:solidFill>
          <a:ln cap="flat" cmpd="sng" w="12700">
            <a:solidFill>
              <a:srgbClr val="FCE5CD">
                <a:alpha val="89800"/>
              </a:srgbClr>
            </a:solidFill>
            <a:prstDash val="solid"/>
            <a:miter lim="800000"/>
            <a:headEnd len="sm" w="sm" type="none"/>
            <a:tailEnd len="sm" w="sm" type="none"/>
          </a:ln>
        </p:spPr>
        <p:txBody>
          <a:bodyPr anchorCtr="0" anchor="t" bIns="91425" lIns="91425" spcFirstLastPara="1" rIns="91425" wrap="square" tIns="91425">
            <a:noAutofit/>
          </a:bodyPr>
          <a:lstStyle/>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SVG visualizations in web browsers</a:t>
            </a:r>
            <a:endParaRPr sz="2100">
              <a:solidFill>
                <a:schemeClr val="dk1"/>
              </a:solidFill>
              <a:latin typeface="Calibri"/>
              <a:ea typeface="Calibri"/>
              <a:cs typeface="Calibri"/>
              <a:sym typeface="Calibri"/>
            </a:endParaRPr>
          </a:p>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JavaScript library</a:t>
            </a:r>
            <a:endParaRPr sz="2100">
              <a:solidFill>
                <a:schemeClr val="dk1"/>
              </a:solidFill>
              <a:latin typeface="Calibri"/>
              <a:ea typeface="Calibri"/>
              <a:cs typeface="Calibri"/>
              <a:sym typeface="Calibri"/>
            </a:endParaRPr>
          </a:p>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Intricate and allows for fine-control </a:t>
            </a:r>
            <a:endParaRPr sz="2100">
              <a:solidFill>
                <a:schemeClr val="dk1"/>
              </a:solidFill>
              <a:latin typeface="Calibri"/>
              <a:ea typeface="Calibri"/>
              <a:cs typeface="Calibri"/>
              <a:sym typeface="Calibri"/>
            </a:endParaRPr>
          </a:p>
          <a:p>
            <a:pPr indent="-209550" lvl="1" marL="22860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Steep learning curve</a:t>
            </a:r>
            <a:endParaRPr sz="2100">
              <a:solidFill>
                <a:schemeClr val="dk1"/>
              </a:solidFill>
              <a:latin typeface="Calibri"/>
              <a:ea typeface="Calibri"/>
              <a:cs typeface="Calibri"/>
              <a:sym typeface="Calibri"/>
            </a:endParaRPr>
          </a:p>
          <a:p>
            <a:pPr indent="0" lvl="0" marL="914400" rtl="0" algn="l">
              <a:lnSpc>
                <a:spcPct val="150000"/>
              </a:lnSpc>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Web-based </a:t>
            </a:r>
            <a:r>
              <a:rPr lang="en-US" sz="4400">
                <a:solidFill>
                  <a:schemeClr val="dk1"/>
                </a:solidFill>
                <a:latin typeface="Calibri"/>
                <a:ea typeface="Calibri"/>
                <a:cs typeface="Calibri"/>
                <a:sym typeface="Calibri"/>
              </a:rPr>
              <a:t>GUI Choice: Streamlit</a:t>
            </a:r>
            <a:endParaRPr/>
          </a:p>
        </p:txBody>
      </p:sp>
      <p:sp>
        <p:nvSpPr>
          <p:cNvPr id="87" name="Google Shape;8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60350" lvl="0" marL="228600" rtl="0" algn="l">
              <a:lnSpc>
                <a:spcPct val="115000"/>
              </a:lnSpc>
              <a:spcBef>
                <a:spcPts val="1000"/>
              </a:spcBef>
              <a:spcAft>
                <a:spcPts val="0"/>
              </a:spcAft>
              <a:buSzPts val="2300"/>
              <a:buFont typeface="Calibri"/>
              <a:buChar char="●"/>
            </a:pPr>
            <a:r>
              <a:rPr b="1" lang="en-US" sz="2300">
                <a:solidFill>
                  <a:schemeClr val="dk1"/>
                </a:solidFill>
              </a:rPr>
              <a:t>Rapid Prototyping:</a:t>
            </a:r>
            <a:r>
              <a:rPr lang="en-US" sz="2300">
                <a:solidFill>
                  <a:schemeClr val="dk1"/>
                </a:solidFill>
              </a:rPr>
              <a:t> </a:t>
            </a:r>
            <a:r>
              <a:rPr lang="en-US" sz="1800">
                <a:solidFill>
                  <a:schemeClr val="dk1"/>
                </a:solidFill>
              </a:rPr>
              <a:t>Streamlit turns data scripts into interactive web apps with minimal code, enabling rapid prototyping and deployment of data applications directly from Python scripts.</a:t>
            </a:r>
            <a:endParaRPr sz="1800">
              <a:solidFill>
                <a:schemeClr val="dk1"/>
              </a:solidFill>
            </a:endParaRPr>
          </a:p>
          <a:p>
            <a:pPr indent="0" lvl="0" marL="0" rtl="0" algn="l">
              <a:lnSpc>
                <a:spcPct val="115000"/>
              </a:lnSpc>
              <a:spcBef>
                <a:spcPts val="1000"/>
              </a:spcBef>
              <a:spcAft>
                <a:spcPts val="0"/>
              </a:spcAft>
              <a:buNone/>
            </a:pPr>
            <a:r>
              <a:t/>
            </a:r>
            <a:endParaRPr sz="1800">
              <a:solidFill>
                <a:schemeClr val="dk1"/>
              </a:solidFill>
            </a:endParaRPr>
          </a:p>
          <a:p>
            <a:pPr indent="-260350" lvl="0" marL="228600" rtl="0" algn="l">
              <a:lnSpc>
                <a:spcPct val="115000"/>
              </a:lnSpc>
              <a:spcBef>
                <a:spcPts val="1000"/>
              </a:spcBef>
              <a:spcAft>
                <a:spcPts val="0"/>
              </a:spcAft>
              <a:buSzPts val="2300"/>
              <a:buFont typeface="Calibri"/>
              <a:buChar char="●"/>
            </a:pPr>
            <a:r>
              <a:rPr b="1" lang="en-US" sz="2300">
                <a:solidFill>
                  <a:schemeClr val="dk1"/>
                </a:solidFill>
              </a:rPr>
              <a:t>Simple Interactivity:</a:t>
            </a:r>
            <a:r>
              <a:rPr lang="en-US" sz="2300">
                <a:solidFill>
                  <a:schemeClr val="dk1"/>
                </a:solidFill>
              </a:rPr>
              <a:t> </a:t>
            </a:r>
            <a:r>
              <a:rPr lang="en-US" sz="1800">
                <a:solidFill>
                  <a:schemeClr val="dk1"/>
                </a:solidFill>
              </a:rPr>
              <a:t>It uses a straightforward and Pythonic API that allows developers to create widgets for interactivity without the need for callback functions, simplifying the process of building user interfaces.</a:t>
            </a:r>
            <a:endParaRPr sz="1800">
              <a:solidFill>
                <a:schemeClr val="dk1"/>
              </a:solidFill>
            </a:endParaRPr>
          </a:p>
          <a:p>
            <a:pPr indent="0" lvl="0" marL="228600" rtl="0" algn="l">
              <a:lnSpc>
                <a:spcPct val="115000"/>
              </a:lnSpc>
              <a:spcBef>
                <a:spcPts val="1000"/>
              </a:spcBef>
              <a:spcAft>
                <a:spcPts val="0"/>
              </a:spcAft>
              <a:buNone/>
            </a:pPr>
            <a:r>
              <a:t/>
            </a:r>
            <a:endParaRPr sz="1800">
              <a:solidFill>
                <a:schemeClr val="dk1"/>
              </a:solidFill>
            </a:endParaRPr>
          </a:p>
          <a:p>
            <a:pPr indent="-260350" lvl="0" marL="228600" rtl="0" algn="l">
              <a:lnSpc>
                <a:spcPct val="115000"/>
              </a:lnSpc>
              <a:spcBef>
                <a:spcPts val="1000"/>
              </a:spcBef>
              <a:spcAft>
                <a:spcPts val="0"/>
              </a:spcAft>
              <a:buSzPts val="2300"/>
              <a:buFont typeface="Calibri"/>
              <a:buChar char="●"/>
            </a:pPr>
            <a:r>
              <a:rPr b="1" lang="en-US" sz="2300">
                <a:solidFill>
                  <a:schemeClr val="dk1"/>
                </a:solidFill>
              </a:rPr>
              <a:t>Automatic Updates:</a:t>
            </a:r>
            <a:r>
              <a:rPr lang="en-US" sz="2300">
                <a:solidFill>
                  <a:schemeClr val="dk1"/>
                </a:solidFill>
              </a:rPr>
              <a:t> </a:t>
            </a:r>
            <a:r>
              <a:rPr lang="en-US" sz="1800">
                <a:solidFill>
                  <a:schemeClr val="dk1"/>
                </a:solidFill>
              </a:rPr>
              <a:t>Streamlit automatically updates the app's output whenever the user interacts with the interface, re-running the Python script from top to bottom, which ensures that the displayed data and visualizations are always up to date with the latest inputs.</a:t>
            </a:r>
            <a:endParaRPr sz="1800">
              <a:solidFill>
                <a:schemeClr val="dk1"/>
              </a:solidFill>
            </a:endParaRPr>
          </a:p>
          <a:p>
            <a:pPr indent="0" lvl="0" marL="0" rtl="0" algn="l">
              <a:lnSpc>
                <a:spcPct val="90000"/>
              </a:lnSpc>
              <a:spcBef>
                <a:spcPts val="1000"/>
              </a:spcBef>
              <a:spcAft>
                <a:spcPts val="1000"/>
              </a:spcAft>
              <a:buNone/>
            </a:pPr>
            <a:r>
              <a:t/>
            </a:r>
            <a:endParaRPr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Streamlit Appeal</a:t>
            </a:r>
            <a:endParaRPr/>
          </a:p>
        </p:txBody>
      </p:sp>
      <p:sp>
        <p:nvSpPr>
          <p:cNvPr id="93" name="Google Shape;93;p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406400" lvl="0" marL="457200" marR="0" rtl="0" algn="l">
              <a:lnSpc>
                <a:spcPct val="150000"/>
              </a:lnSpc>
              <a:spcBef>
                <a:spcPts val="0"/>
              </a:spcBef>
              <a:spcAft>
                <a:spcPts val="0"/>
              </a:spcAft>
              <a:buClr>
                <a:srgbClr val="0F0F0F"/>
              </a:buClr>
              <a:buSzPts val="2800"/>
              <a:buFont typeface="Calibri"/>
              <a:buChar char="●"/>
            </a:pPr>
            <a:r>
              <a:rPr lang="en-US">
                <a:solidFill>
                  <a:srgbClr val="0F0F0F"/>
                </a:solidFill>
              </a:rPr>
              <a:t>Relatively quick startup</a:t>
            </a:r>
            <a:endParaRPr>
              <a:solidFill>
                <a:srgbClr val="0F0F0F"/>
              </a:solidFill>
            </a:endParaRPr>
          </a:p>
          <a:p>
            <a:pPr indent="-406400" lvl="0" marL="457200" marR="0" rtl="0" algn="l">
              <a:lnSpc>
                <a:spcPct val="150000"/>
              </a:lnSpc>
              <a:spcBef>
                <a:spcPts val="0"/>
              </a:spcBef>
              <a:spcAft>
                <a:spcPts val="0"/>
              </a:spcAft>
              <a:buClr>
                <a:srgbClr val="0F0F0F"/>
              </a:buClr>
              <a:buSzPts val="2800"/>
              <a:buFont typeface="Calibri"/>
              <a:buChar char="●"/>
            </a:pPr>
            <a:r>
              <a:rPr lang="en-US">
                <a:solidFill>
                  <a:srgbClr val="0F0F0F"/>
                </a:solidFill>
              </a:rPr>
              <a:t>Deploy apps within minutes</a:t>
            </a:r>
            <a:endParaRPr>
              <a:solidFill>
                <a:srgbClr val="0F0F0F"/>
              </a:solidFill>
            </a:endParaRPr>
          </a:p>
          <a:p>
            <a:pPr indent="-406400" lvl="0" marL="457200" marR="0" rtl="0" algn="l">
              <a:lnSpc>
                <a:spcPct val="150000"/>
              </a:lnSpc>
              <a:spcBef>
                <a:spcPts val="0"/>
              </a:spcBef>
              <a:spcAft>
                <a:spcPts val="0"/>
              </a:spcAft>
              <a:buClr>
                <a:srgbClr val="0F0F0F"/>
              </a:buClr>
              <a:buSzPts val="2800"/>
              <a:buFont typeface="Calibri"/>
              <a:buChar char="●"/>
            </a:pPr>
            <a:r>
              <a:rPr lang="en-US">
                <a:solidFill>
                  <a:srgbClr val="0F0F0F"/>
                </a:solidFill>
              </a:rPr>
              <a:t>Compatible with most Python packages</a:t>
            </a:r>
            <a:endParaRPr>
              <a:solidFill>
                <a:srgbClr val="0F0F0F"/>
              </a:solidFill>
            </a:endParaRPr>
          </a:p>
          <a:p>
            <a:pPr indent="-406400" lvl="0" marL="457200" marR="0" rtl="0" algn="l">
              <a:lnSpc>
                <a:spcPct val="150000"/>
              </a:lnSpc>
              <a:spcBef>
                <a:spcPts val="0"/>
              </a:spcBef>
              <a:spcAft>
                <a:spcPts val="0"/>
              </a:spcAft>
              <a:buClr>
                <a:srgbClr val="0F0F0F"/>
              </a:buClr>
              <a:buSzPts val="2800"/>
              <a:buFont typeface="Calibri"/>
              <a:buChar char="●"/>
            </a:pPr>
            <a:r>
              <a:rPr lang="en-US">
                <a:solidFill>
                  <a:srgbClr val="0F0F0F"/>
                </a:solidFill>
              </a:rPr>
              <a:t>Active community</a:t>
            </a:r>
            <a:endParaRPr>
              <a:solidFill>
                <a:srgbClr val="0F0F0F"/>
              </a:solidFill>
            </a:endParaRPr>
          </a:p>
          <a:p>
            <a:pPr indent="-406400" lvl="0" marL="457200" marR="0" rtl="0" algn="l">
              <a:lnSpc>
                <a:spcPct val="150000"/>
              </a:lnSpc>
              <a:spcBef>
                <a:spcPts val="0"/>
              </a:spcBef>
              <a:spcAft>
                <a:spcPts val="0"/>
              </a:spcAft>
              <a:buClr>
                <a:srgbClr val="0F0F0F"/>
              </a:buClr>
              <a:buSzPts val="2800"/>
              <a:buFont typeface="Calibri"/>
              <a:buChar char="●"/>
            </a:pPr>
            <a:r>
              <a:rPr lang="en-US">
                <a:solidFill>
                  <a:srgbClr val="0F0F0F"/>
                </a:solidFill>
              </a:rPr>
              <a:t>Thorough tutorials and documentation</a:t>
            </a:r>
            <a:endParaRPr>
              <a:solidFill>
                <a:srgbClr val="0F0F0F"/>
              </a:solidFill>
            </a:endParaRPr>
          </a:p>
          <a:p>
            <a:pPr indent="-50800" lvl="0" marL="228600" rtl="0" algn="l">
              <a:lnSpc>
                <a:spcPct val="150000"/>
              </a:lnSpc>
              <a:spcBef>
                <a:spcPts val="1600"/>
              </a:spcBef>
              <a:spcAft>
                <a:spcPts val="1600"/>
              </a:spcAft>
              <a:buClr>
                <a:schemeClr val="dk1"/>
              </a:buClr>
              <a:buSzPts val="2800"/>
              <a:buNone/>
            </a:pPr>
            <a:r>
              <a:t/>
            </a:r>
            <a:endParaRPr/>
          </a:p>
        </p:txBody>
      </p:sp>
      <p:pic>
        <p:nvPicPr>
          <p:cNvPr id="94" name="Google Shape;94;p5" title="streamlit_demo.mp4">
            <a:hlinkClick r:id="rId3"/>
          </p:cNvPr>
          <p:cNvPicPr preferRelativeResize="0"/>
          <p:nvPr/>
        </p:nvPicPr>
        <p:blipFill>
          <a:blip r:embed="rId4">
            <a:alphaModFix/>
          </a:blip>
          <a:stretch>
            <a:fillRect/>
          </a:stretch>
        </p:blipFill>
        <p:spPr>
          <a:xfrm>
            <a:off x="7176925" y="316450"/>
            <a:ext cx="4572000" cy="3429000"/>
          </a:xfrm>
          <a:prstGeom prst="rect">
            <a:avLst/>
          </a:prstGeom>
          <a:noFill/>
          <a:ln>
            <a:noFill/>
          </a:ln>
        </p:spPr>
      </p:pic>
      <p:pic>
        <p:nvPicPr>
          <p:cNvPr id="95" name="Google Shape;95;p5"/>
          <p:cNvPicPr preferRelativeResize="0"/>
          <p:nvPr/>
        </p:nvPicPr>
        <p:blipFill>
          <a:blip r:embed="rId5">
            <a:alphaModFix/>
          </a:blip>
          <a:stretch>
            <a:fillRect/>
          </a:stretch>
        </p:blipFill>
        <p:spPr>
          <a:xfrm>
            <a:off x="7379125" y="4035150"/>
            <a:ext cx="4264051" cy="2672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g29c3976de6e_3_0" title="2023-11-16_11:49:04.mp4">
            <a:hlinkClick r:id="rId3"/>
          </p:cNvPr>
          <p:cNvPicPr preferRelativeResize="0"/>
          <p:nvPr/>
        </p:nvPicPr>
        <p:blipFill>
          <a:blip r:embed="rId4">
            <a:alphaModFix/>
          </a:blip>
          <a:stretch>
            <a:fillRect/>
          </a:stretch>
        </p:blipFill>
        <p:spPr>
          <a:xfrm>
            <a:off x="6858000" y="1957150"/>
            <a:ext cx="4572000" cy="3429000"/>
          </a:xfrm>
          <a:prstGeom prst="rect">
            <a:avLst/>
          </a:prstGeom>
          <a:noFill/>
          <a:ln>
            <a:noFill/>
          </a:ln>
        </p:spPr>
      </p:pic>
      <p:pic>
        <p:nvPicPr>
          <p:cNvPr id="101" name="Google Shape;101;g29c3976de6e_3_0"/>
          <p:cNvPicPr preferRelativeResize="0"/>
          <p:nvPr/>
        </p:nvPicPr>
        <p:blipFill>
          <a:blip r:embed="rId5">
            <a:alphaModFix/>
          </a:blip>
          <a:stretch>
            <a:fillRect/>
          </a:stretch>
        </p:blipFill>
        <p:spPr>
          <a:xfrm>
            <a:off x="705850" y="1778200"/>
            <a:ext cx="3124201" cy="3786900"/>
          </a:xfrm>
          <a:prstGeom prst="rect">
            <a:avLst/>
          </a:prstGeom>
          <a:noFill/>
          <a:ln>
            <a:noFill/>
          </a:ln>
        </p:spPr>
      </p:pic>
      <p:sp>
        <p:nvSpPr>
          <p:cNvPr id="102" name="Google Shape;102;g29c3976de6e_3_0"/>
          <p:cNvSpPr/>
          <p:nvPr/>
        </p:nvSpPr>
        <p:spPr>
          <a:xfrm>
            <a:off x="4822625" y="3549325"/>
            <a:ext cx="1042800" cy="50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g29c3976de6e_3_0"/>
          <p:cNvSpPr/>
          <p:nvPr/>
        </p:nvSpPr>
        <p:spPr>
          <a:xfrm>
            <a:off x="706488" y="5842175"/>
            <a:ext cx="3122932" cy="3678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Offline raw 3D image</a:t>
            </a:r>
          </a:p>
        </p:txBody>
      </p:sp>
      <p:sp>
        <p:nvSpPr>
          <p:cNvPr id="104" name="Google Shape;104;g29c3976de6e_3_0"/>
          <p:cNvSpPr/>
          <p:nvPr/>
        </p:nvSpPr>
        <p:spPr>
          <a:xfrm>
            <a:off x="6425625" y="5842187"/>
            <a:ext cx="5436740" cy="3678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Online processed vascular structure</a:t>
            </a:r>
          </a:p>
        </p:txBody>
      </p:sp>
      <p:sp>
        <p:nvSpPr>
          <p:cNvPr id="105" name="Google Shape;105;g29c3976de6e_3_0"/>
          <p:cNvSpPr txBox="1"/>
          <p:nvPr>
            <p:ph type="title"/>
          </p:nvPr>
        </p:nvSpPr>
        <p:spPr>
          <a:xfrm>
            <a:off x="477250" y="2648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latin typeface="Calibri"/>
                <a:ea typeface="Calibri"/>
                <a:cs typeface="Calibri"/>
                <a:sym typeface="Calibri"/>
              </a:rPr>
              <a:t>Streamlit Visualization with Plotly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latin typeface="Calibri"/>
                <a:ea typeface="Calibri"/>
                <a:cs typeface="Calibri"/>
                <a:sym typeface="Calibri"/>
              </a:rPr>
              <a:t>Streamlit </a:t>
            </a:r>
            <a:r>
              <a:rPr b="0" i="0" lang="en-US" sz="4400" u="none" cap="none" strike="noStrike">
                <a:solidFill>
                  <a:schemeClr val="dk1"/>
                </a:solidFill>
                <a:latin typeface="Calibri"/>
                <a:ea typeface="Calibri"/>
                <a:cs typeface="Calibri"/>
                <a:sym typeface="Calibri"/>
              </a:rPr>
              <a:t>Drawbacks</a:t>
            </a:r>
            <a:endParaRPr/>
          </a:p>
        </p:txBody>
      </p:sp>
      <p:sp>
        <p:nvSpPr>
          <p:cNvPr id="111" name="Google Shape;111;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Clr>
                <a:srgbClr val="0F0F0F"/>
              </a:buClr>
              <a:buSzPts val="1800"/>
              <a:buChar char="●"/>
            </a:pPr>
            <a:r>
              <a:rPr lang="en-US">
                <a:solidFill>
                  <a:srgbClr val="0F0F0F"/>
                </a:solidFill>
              </a:rPr>
              <a:t>Managing complex interactions and preserving state across callbacks can be less intuitive and may require workarounds</a:t>
            </a:r>
            <a:endParaRPr>
              <a:solidFill>
                <a:srgbClr val="0F0F0F"/>
              </a:solidFill>
            </a:endParaRPr>
          </a:p>
          <a:p>
            <a:pPr indent="-342900" lvl="0" marL="457200" rtl="0" algn="l">
              <a:lnSpc>
                <a:spcPct val="115000"/>
              </a:lnSpc>
              <a:spcBef>
                <a:spcPts val="0"/>
              </a:spcBef>
              <a:spcAft>
                <a:spcPts val="0"/>
              </a:spcAft>
              <a:buClr>
                <a:srgbClr val="0F0F0F"/>
              </a:buClr>
              <a:buSzPts val="1800"/>
              <a:buChar char="●"/>
            </a:pPr>
            <a:r>
              <a:rPr lang="en-US">
                <a:solidFill>
                  <a:srgbClr val="0F0F0F"/>
                </a:solidFill>
              </a:rPr>
              <a:t>Customization</a:t>
            </a:r>
            <a:endParaRPr>
              <a:solidFill>
                <a:srgbClr val="0F0F0F"/>
              </a:solidFill>
            </a:endParaRPr>
          </a:p>
          <a:p>
            <a:pPr indent="-342900" lvl="1" marL="914400" rtl="0" algn="l">
              <a:lnSpc>
                <a:spcPct val="115000"/>
              </a:lnSpc>
              <a:spcBef>
                <a:spcPts val="0"/>
              </a:spcBef>
              <a:spcAft>
                <a:spcPts val="0"/>
              </a:spcAft>
              <a:buClr>
                <a:srgbClr val="0F0F0F"/>
              </a:buClr>
              <a:buSzPts val="1800"/>
              <a:buChar char="○"/>
            </a:pPr>
            <a:r>
              <a:rPr lang="en-US">
                <a:solidFill>
                  <a:srgbClr val="0F0F0F"/>
                </a:solidFill>
              </a:rPr>
              <a:t>Less flexibility for layout and styling</a:t>
            </a:r>
            <a:endParaRPr>
              <a:solidFill>
                <a:srgbClr val="0F0F0F"/>
              </a:solidFill>
            </a:endParaRPr>
          </a:p>
          <a:p>
            <a:pPr indent="-342900" lvl="0" marL="457200" rtl="0" algn="l">
              <a:lnSpc>
                <a:spcPct val="115000"/>
              </a:lnSpc>
              <a:spcBef>
                <a:spcPts val="0"/>
              </a:spcBef>
              <a:spcAft>
                <a:spcPts val="0"/>
              </a:spcAft>
              <a:buClr>
                <a:srgbClr val="0F0F0F"/>
              </a:buClr>
              <a:buSzPts val="1800"/>
              <a:buChar char="●"/>
            </a:pPr>
            <a:r>
              <a:rPr lang="en-US">
                <a:solidFill>
                  <a:srgbClr val="0F0F0F"/>
                </a:solidFill>
              </a:rPr>
              <a:t>Team collaboration</a:t>
            </a:r>
            <a:endParaRPr>
              <a:solidFill>
                <a:srgbClr val="0F0F0F"/>
              </a:solidFill>
            </a:endParaRPr>
          </a:p>
          <a:p>
            <a:pPr indent="-342900" lvl="1" marL="914400" rtl="0" algn="l">
              <a:lnSpc>
                <a:spcPct val="115000"/>
              </a:lnSpc>
              <a:spcBef>
                <a:spcPts val="0"/>
              </a:spcBef>
              <a:spcAft>
                <a:spcPts val="0"/>
              </a:spcAft>
              <a:buClr>
                <a:srgbClr val="0F0F0F"/>
              </a:buClr>
              <a:buSzPts val="1800"/>
              <a:buChar char="○"/>
            </a:pPr>
            <a:r>
              <a:rPr lang="en-US">
                <a:solidFill>
                  <a:srgbClr val="0F0F0F"/>
                </a:solidFill>
              </a:rPr>
              <a:t>Often used by individual developers; limitations in large team collaboration and project management features</a:t>
            </a:r>
            <a:endParaRPr>
              <a:solidFill>
                <a:srgbClr val="0F0F0F"/>
              </a:solidFill>
            </a:endParaRPr>
          </a:p>
          <a:p>
            <a:pPr indent="-342900" lvl="0" marL="457200" rtl="0" algn="l">
              <a:lnSpc>
                <a:spcPct val="115000"/>
              </a:lnSpc>
              <a:spcBef>
                <a:spcPts val="0"/>
              </a:spcBef>
              <a:spcAft>
                <a:spcPts val="0"/>
              </a:spcAft>
              <a:buClr>
                <a:srgbClr val="0F0F0F"/>
              </a:buClr>
              <a:buSzPts val="1800"/>
              <a:buChar char="●"/>
            </a:pPr>
            <a:r>
              <a:rPr lang="en-US">
                <a:solidFill>
                  <a:srgbClr val="0F0F0F"/>
                </a:solidFill>
              </a:rPr>
              <a:t>Scalability</a:t>
            </a:r>
            <a:endParaRPr>
              <a:solidFill>
                <a:srgbClr val="0F0F0F"/>
              </a:solidFill>
            </a:endParaRPr>
          </a:p>
          <a:p>
            <a:pPr indent="-342900" lvl="1" marL="914400" marR="0" rtl="0" algn="l">
              <a:lnSpc>
                <a:spcPct val="115000"/>
              </a:lnSpc>
              <a:spcBef>
                <a:spcPts val="0"/>
              </a:spcBef>
              <a:spcAft>
                <a:spcPts val="0"/>
              </a:spcAft>
              <a:buClr>
                <a:srgbClr val="0F0F0F"/>
              </a:buClr>
              <a:buSzPts val="1800"/>
              <a:buChar char="○"/>
            </a:pPr>
            <a:r>
              <a:rPr lang="en-US">
                <a:solidFill>
                  <a:srgbClr val="0F0F0F"/>
                </a:solidFill>
              </a:rPr>
              <a:t>Streamlit apps are not always the best choice for high-traffic scenarios</a:t>
            </a:r>
            <a:endParaRPr>
              <a:solidFill>
                <a:srgbClr val="0F0F0F"/>
              </a:solidFill>
            </a:endParaRPr>
          </a:p>
          <a:p>
            <a:pPr indent="-349250" lvl="1" marL="914400" rtl="0" algn="l">
              <a:lnSpc>
                <a:spcPct val="115000"/>
              </a:lnSpc>
              <a:spcBef>
                <a:spcPts val="0"/>
              </a:spcBef>
              <a:spcAft>
                <a:spcPts val="0"/>
              </a:spcAft>
              <a:buClr>
                <a:schemeClr val="dk1"/>
              </a:buClr>
              <a:buSzPts val="1900"/>
              <a:buChar char="○"/>
            </a:pPr>
            <a:r>
              <a:rPr lang="en-US">
                <a:solidFill>
                  <a:schemeClr val="dk1"/>
                </a:solidFill>
              </a:rPr>
              <a:t>Primarily designed for prototyping and small to medium-sized applications</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9b4330da6b_0_8"/>
          <p:cNvSpPr txBox="1"/>
          <p:nvPr>
            <p:ph type="title"/>
          </p:nvPr>
        </p:nvSpPr>
        <p:spPr>
          <a:xfrm>
            <a:off x="415600" y="3629800"/>
            <a:ext cx="11360700" cy="11223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Thank you!</a:t>
            </a:r>
            <a:endParaRPr/>
          </a:p>
        </p:txBody>
      </p:sp>
      <p:pic>
        <p:nvPicPr>
          <p:cNvPr id="117" name="Google Shape;117;g29b4330da6b_0_8"/>
          <p:cNvPicPr preferRelativeResize="0"/>
          <p:nvPr/>
        </p:nvPicPr>
        <p:blipFill>
          <a:blip r:embed="rId3">
            <a:alphaModFix/>
          </a:blip>
          <a:stretch>
            <a:fillRect/>
          </a:stretch>
        </p:blipFill>
        <p:spPr>
          <a:xfrm>
            <a:off x="5493288" y="2588025"/>
            <a:ext cx="1205420" cy="66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2023-11-12T20:26:00Z</dcterms:created>
  <dc:creator>David Prendez</dc:creator>
</cp:coreProperties>
</file>